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6"/>
  </p:notesMasterIdLst>
  <p:sldIdLst>
    <p:sldId id="1100" r:id="rId2"/>
    <p:sldId id="1313" r:id="rId3"/>
    <p:sldId id="1101" r:id="rId4"/>
    <p:sldId id="1249" r:id="rId5"/>
    <p:sldId id="1272" r:id="rId6"/>
    <p:sldId id="1273" r:id="rId7"/>
    <p:sldId id="1274" r:id="rId8"/>
    <p:sldId id="1275" r:id="rId9"/>
    <p:sldId id="1276" r:id="rId10"/>
    <p:sldId id="1282" r:id="rId11"/>
    <p:sldId id="1283" r:id="rId12"/>
    <p:sldId id="1284" r:id="rId13"/>
    <p:sldId id="1285" r:id="rId14"/>
    <p:sldId id="1277" r:id="rId15"/>
    <p:sldId id="1287" r:id="rId16"/>
    <p:sldId id="1288" r:id="rId17"/>
    <p:sldId id="1289" r:id="rId18"/>
    <p:sldId id="1290" r:id="rId19"/>
    <p:sldId id="1291" r:id="rId20"/>
    <p:sldId id="1292" r:id="rId21"/>
    <p:sldId id="1293" r:id="rId22"/>
    <p:sldId id="1294" r:id="rId23"/>
    <p:sldId id="1295" r:id="rId24"/>
    <p:sldId id="1296" r:id="rId25"/>
    <p:sldId id="1299" r:id="rId26"/>
    <p:sldId id="1297" r:id="rId27"/>
    <p:sldId id="1298" r:id="rId28"/>
    <p:sldId id="1300" r:id="rId29"/>
    <p:sldId id="1301" r:id="rId30"/>
    <p:sldId id="1302" r:id="rId31"/>
    <p:sldId id="1303" r:id="rId32"/>
    <p:sldId id="951" r:id="rId33"/>
    <p:sldId id="1312" r:id="rId34"/>
    <p:sldId id="952" r:id="rId3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6600"/>
    <a:srgbClr val="000099"/>
    <a:srgbClr val="FFCC00"/>
    <a:srgbClr val="C9C9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50" autoAdjust="0"/>
    <p:restoredTop sz="91945" autoAdjust="0"/>
  </p:normalViewPr>
  <p:slideViewPr>
    <p:cSldViewPr snapToGrid="0" snapToObjects="1">
      <p:cViewPr varScale="1">
        <p:scale>
          <a:sx n="103" d="100"/>
          <a:sy n="103" d="100"/>
        </p:scale>
        <p:origin x="130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32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077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341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-1" y="6572251"/>
            <a:ext cx="65701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400" dirty="0" smtClean="0">
                <a:latin typeface="Arial" pitchFamily="34" charset="0"/>
              </a:rPr>
              <a:t>All materials copyright UMBC and Dr. Katherine Gibson unless otherwise</a:t>
            </a:r>
            <a:r>
              <a:rPr lang="en-US" altLang="en-US" sz="1400" baseline="0" dirty="0" smtClean="0">
                <a:latin typeface="Arial" pitchFamily="34" charset="0"/>
              </a:rPr>
              <a:t> noted</a:t>
            </a:r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 smtClean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  <a:endParaRPr lang="en-US" altLang="en-US" sz="105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 smtClean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  <a:endParaRPr lang="en-US" altLang="en-US" sz="105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2" name="TextBox 11"/>
          <p:cNvSpPr txBox="1">
            <a:spLocks noChangeArrowheads="1"/>
          </p:cNvSpPr>
          <p:nvPr userDrawn="1"/>
        </p:nvSpPr>
        <p:spPr bwMode="auto">
          <a:xfrm>
            <a:off x="7317318" y="6575956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altLang="en-US" dirty="0"/>
              <a:t>CMSC201</a:t>
            </a:r>
            <a:br>
              <a:rPr lang="en-US" altLang="en-US" dirty="0"/>
            </a:br>
            <a:r>
              <a:rPr lang="en-US" altLang="en-US" dirty="0"/>
              <a:t> Computer Science I for Majors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>Lecture </a:t>
            </a:r>
            <a:r>
              <a:rPr lang="en-US" altLang="en-US" sz="4000" dirty="0" smtClean="0"/>
              <a:t>12 </a:t>
            </a:r>
            <a:r>
              <a:rPr lang="en-US" altLang="en-US" sz="4000" dirty="0" smtClean="0"/>
              <a:t>– Program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38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are functions that </a:t>
            </a:r>
            <a:br>
              <a:rPr lang="en-US" dirty="0" smtClean="0"/>
            </a:br>
            <a:r>
              <a:rPr lang="en-US" dirty="0" smtClean="0"/>
              <a:t>assist other functions, or </a:t>
            </a:r>
            <a:br>
              <a:rPr lang="en-US" dirty="0" smtClean="0"/>
            </a:br>
            <a:r>
              <a:rPr lang="en-US" dirty="0" smtClean="0"/>
              <a:t>that provide basic functionality</a:t>
            </a:r>
          </a:p>
          <a:p>
            <a:endParaRPr lang="en-US" dirty="0"/>
          </a:p>
          <a:p>
            <a:r>
              <a:rPr lang="en-US" dirty="0" smtClean="0"/>
              <a:t>They are often called </a:t>
            </a:r>
            <a:br>
              <a:rPr lang="en-US" dirty="0" smtClean="0"/>
            </a:br>
            <a:r>
              <a:rPr lang="en-US" dirty="0" smtClean="0"/>
              <a:t>from functions other </a:t>
            </a:r>
            <a:br>
              <a:rPr lang="en-US" dirty="0" smtClean="0"/>
            </a:br>
            <a:r>
              <a:rPr lang="en-US" dirty="0" smtClean="0"/>
              <a:t>than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10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3962" y="2790334"/>
            <a:ext cx="2998166" cy="3469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037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getValidInt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453535" cy="4517689"/>
          </a:xfrm>
        </p:spPr>
        <p:txBody>
          <a:bodyPr/>
          <a:lstStyle/>
          <a:p>
            <a:r>
              <a:rPr lang="en-US" dirty="0" smtClean="0"/>
              <a:t>What about a helper function that is called any </a:t>
            </a:r>
            <a:br>
              <a:rPr lang="en-US" dirty="0" smtClean="0"/>
            </a:br>
            <a:r>
              <a:rPr lang="en-US" dirty="0" smtClean="0"/>
              <a:t>time we need a number within some range?</a:t>
            </a:r>
          </a:p>
          <a:p>
            <a:pPr lvl="1"/>
            <a:r>
              <a:rPr lang="en-US" dirty="0" smtClean="0"/>
              <a:t>Grades: 0 to 100</a:t>
            </a:r>
          </a:p>
          <a:p>
            <a:pPr lvl="1"/>
            <a:r>
              <a:rPr lang="en-US" dirty="0" smtClean="0"/>
              <a:t>Menu options: 1 to N (whatever the last option is)</a:t>
            </a:r>
          </a:p>
          <a:p>
            <a:pPr lvl="3"/>
            <a:endParaRPr lang="en-US" dirty="0"/>
          </a:p>
          <a:p>
            <a:r>
              <a:rPr lang="en-US" dirty="0" smtClean="0"/>
              <a:t>What should it take in?  What should it output?</a:t>
            </a:r>
          </a:p>
          <a:p>
            <a:pPr lvl="1"/>
            <a:r>
              <a:rPr lang="en-US" dirty="0" smtClean="0"/>
              <a:t>Input: the minimum and maximum</a:t>
            </a:r>
          </a:p>
          <a:p>
            <a:pPr lvl="1"/>
            <a:r>
              <a:rPr lang="en-US" dirty="0" smtClean="0"/>
              <a:t>Output: the selected valid number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3312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getValidInt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453336" cy="4517689"/>
          </a:xfrm>
        </p:spPr>
        <p:txBody>
          <a:bodyPr/>
          <a:lstStyle/>
          <a:p>
            <a:r>
              <a:rPr lang="en-US" dirty="0" smtClean="0"/>
              <a:t>Here is one possible way to implement it:</a:t>
            </a:r>
          </a:p>
          <a:p>
            <a:pPr lvl="3"/>
            <a:endParaRPr lang="en-US" dirty="0" smtClean="0"/>
          </a:p>
          <a:p>
            <a:pPr marL="457200" lvl="1" indent="0">
              <a:buNone/>
            </a:pPr>
            <a:r>
              <a:rPr lang="en-US" sz="1800" b="1" dirty="0" err="1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8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getValidInt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minn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maxx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45720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message = </a:t>
            </a:r>
            <a:r>
              <a:rPr lang="en-US" sz="18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a number between "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18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minn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+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</a:p>
          <a:p>
            <a:pPr marL="45720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8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en-US" sz="18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 "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maxx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+ </a:t>
            </a:r>
            <a:r>
              <a:rPr lang="en-US" sz="18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(inclusive): "</a:t>
            </a:r>
          </a:p>
          <a:p>
            <a:pPr marL="457200" lvl="1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(message))</a:t>
            </a:r>
          </a:p>
          <a:p>
            <a:pPr marL="45720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minn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maxx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"That number </a:t>
            </a:r>
            <a:r>
              <a:rPr lang="en-US" sz="18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 not allowed.  </a:t>
            </a:r>
            <a:r>
              <a:rPr lang="en-US" sz="18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Try </a:t>
            </a:r>
            <a:r>
              <a:rPr lang="en-US" sz="18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again!"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(message))</a:t>
            </a:r>
          </a:p>
          <a:p>
            <a:pPr marL="457200" lvl="1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newInt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363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getValidInt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599251" cy="4517689"/>
          </a:xfrm>
        </p:spPr>
        <p:txBody>
          <a:bodyPr/>
          <a:lstStyle/>
          <a:p>
            <a:r>
              <a:rPr lang="en-US" dirty="0" smtClean="0"/>
              <a:t>Now that the function is written, we can use it</a:t>
            </a:r>
          </a:p>
          <a:p>
            <a:pPr lvl="1"/>
            <a:r>
              <a:rPr lang="en-US" dirty="0" smtClean="0"/>
              <a:t>To get a valid grade</a:t>
            </a:r>
          </a:p>
          <a:p>
            <a:pPr marL="914400" lvl="2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grade =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getValidInt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(0, MAX_GRADE)</a:t>
            </a:r>
          </a:p>
          <a:p>
            <a:pPr lvl="1"/>
            <a:r>
              <a:rPr lang="en-US" dirty="0" smtClean="0"/>
              <a:t>To get a menu choice</a:t>
            </a:r>
          </a:p>
          <a:p>
            <a:pPr marL="914400" lvl="2" indent="0">
              <a:buNone/>
            </a:pP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printMenu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914400" lvl="2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choice = </a:t>
            </a:r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getValidInt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(MENU_MIN, MENU_MAX)</a:t>
            </a:r>
            <a:endParaRPr lang="en-US" dirty="0" smtClean="0"/>
          </a:p>
          <a:p>
            <a:pPr lvl="1"/>
            <a:r>
              <a:rPr lang="en-US" dirty="0" smtClean="0"/>
              <a:t>To get a valid index of a list</a:t>
            </a:r>
          </a:p>
          <a:p>
            <a:pPr marL="914400" lvl="2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index =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getValidInt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(0,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)-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1 )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3875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only take a problem in one piece, it may seem too complicated to even </a:t>
            </a:r>
            <a:r>
              <a:rPr lang="en-US" u="sng" dirty="0" smtClean="0"/>
              <a:t>begin</a:t>
            </a:r>
            <a:r>
              <a:rPr lang="en-US" dirty="0" smtClean="0"/>
              <a:t> to solve</a:t>
            </a:r>
          </a:p>
          <a:p>
            <a:pPr lvl="1"/>
            <a:r>
              <a:rPr lang="en-US" sz="3200" dirty="0" smtClean="0"/>
              <a:t>Create a program that lets two users play a game of checkers</a:t>
            </a:r>
          </a:p>
          <a:p>
            <a:pPr lvl="1"/>
            <a:r>
              <a:rPr lang="en-US" sz="3200" dirty="0" smtClean="0"/>
              <a:t>Search for and present user-requested information from a database of music</a:t>
            </a:r>
          </a:p>
          <a:p>
            <a:pPr lvl="1"/>
            <a:r>
              <a:rPr lang="en-US" sz="3200" dirty="0" smtClean="0"/>
              <a:t>Creating a video game from scratch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219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15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Top Down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40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Down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Computer programmers </a:t>
            </a:r>
            <a:r>
              <a:rPr lang="en-US" dirty="0" smtClean="0"/>
              <a:t>often use </a:t>
            </a:r>
            <a:r>
              <a:rPr lang="en-US" dirty="0"/>
              <a:t>a </a:t>
            </a:r>
            <a:r>
              <a:rPr lang="en-US" b="1" i="1" dirty="0"/>
              <a:t>divide and conquer</a:t>
            </a:r>
            <a:r>
              <a:rPr lang="en-US" dirty="0"/>
              <a:t> approach to problem solving: </a:t>
            </a:r>
          </a:p>
          <a:p>
            <a:pPr lvl="1"/>
            <a:r>
              <a:rPr lang="en-US" dirty="0" smtClean="0"/>
              <a:t>Break the problem into parts</a:t>
            </a:r>
            <a:endParaRPr lang="en-US" dirty="0"/>
          </a:p>
          <a:p>
            <a:pPr lvl="1"/>
            <a:r>
              <a:rPr lang="en-US" dirty="0" smtClean="0"/>
              <a:t>Solve each part individually</a:t>
            </a:r>
            <a:endParaRPr lang="en-US" dirty="0"/>
          </a:p>
          <a:p>
            <a:pPr lvl="1"/>
            <a:r>
              <a:rPr lang="en-US" dirty="0" smtClean="0"/>
              <a:t>Assemble into the larger solution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One example of this technique is </a:t>
            </a:r>
            <a:br>
              <a:rPr lang="en-US" dirty="0" smtClean="0"/>
            </a:br>
            <a:r>
              <a:rPr lang="en-US" dirty="0" smtClean="0"/>
              <a:t>known as </a:t>
            </a:r>
            <a:r>
              <a:rPr lang="en-US" b="1" i="1" dirty="0" smtClean="0"/>
              <a:t>top down design</a:t>
            </a:r>
            <a:endParaRPr lang="en-US" b="1" i="1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021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Down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1969364"/>
            <a:ext cx="8900160" cy="4156799"/>
          </a:xfrm>
        </p:spPr>
        <p:txBody>
          <a:bodyPr/>
          <a:lstStyle/>
          <a:p>
            <a:r>
              <a:rPr lang="en-US" dirty="0" smtClean="0"/>
              <a:t>Breaking the problem down into pieces makes it more manageable to solve</a:t>
            </a:r>
          </a:p>
          <a:p>
            <a:pPr lvl="3"/>
            <a:endParaRPr lang="en-US" dirty="0"/>
          </a:p>
          <a:p>
            <a:r>
              <a:rPr lang="en-US" b="1" i="1" dirty="0"/>
              <a:t>Top-down design </a:t>
            </a:r>
            <a:r>
              <a:rPr lang="en-US" dirty="0"/>
              <a:t>is a process in </a:t>
            </a:r>
            <a:r>
              <a:rPr lang="en-US" dirty="0" smtClean="0"/>
              <a:t>which:</a:t>
            </a:r>
          </a:p>
          <a:p>
            <a:pPr lvl="1"/>
            <a:r>
              <a:rPr lang="en-US" dirty="0" smtClean="0"/>
              <a:t>A big problem is broken down into small sub-problems</a:t>
            </a:r>
          </a:p>
          <a:p>
            <a:pPr lvl="2"/>
            <a:r>
              <a:rPr lang="en-US" sz="2800" dirty="0" smtClean="0"/>
              <a:t>Which can themselves be broken down into even smaller sub-problems</a:t>
            </a:r>
          </a:p>
          <a:p>
            <a:pPr lvl="3"/>
            <a:r>
              <a:rPr lang="en-US" sz="2800" dirty="0" smtClean="0"/>
              <a:t>And so on and so forth…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01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Down Design: Illustration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936" y="1969364"/>
            <a:ext cx="3956304" cy="4156799"/>
          </a:xfrm>
        </p:spPr>
        <p:txBody>
          <a:bodyPr/>
          <a:lstStyle/>
          <a:p>
            <a:r>
              <a:rPr lang="en-US" dirty="0"/>
              <a:t>First, start with a clear statement of the problem or </a:t>
            </a:r>
            <a:r>
              <a:rPr lang="en-US" dirty="0" smtClean="0"/>
              <a:t>concept</a:t>
            </a:r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single big </a:t>
            </a:r>
            <a:r>
              <a:rPr lang="en-US" dirty="0" smtClean="0"/>
              <a:t>idea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18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462668" y="2027471"/>
            <a:ext cx="115188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Play Checkers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0203" y="3548422"/>
            <a:ext cx="4655977" cy="3491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120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Down Design: Illustration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936" y="1969364"/>
            <a:ext cx="3956304" cy="4156799"/>
          </a:xfrm>
        </p:spPr>
        <p:txBody>
          <a:bodyPr/>
          <a:lstStyle/>
          <a:p>
            <a:r>
              <a:rPr lang="en-US" dirty="0" smtClean="0"/>
              <a:t>Next, break it down into several parts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19</a:t>
            </a:fld>
            <a:endParaRPr lang="en-US" altLang="en-US">
              <a:solidFill>
                <a:prstClr val="black"/>
              </a:solidFill>
            </a:endParaRPr>
          </a:p>
        </p:txBody>
      </p:sp>
      <p:cxnSp>
        <p:nvCxnSpPr>
          <p:cNvPr id="21" name="Straight Connector 20"/>
          <p:cNvCxnSpPr>
            <a:stCxn id="23" idx="2"/>
            <a:endCxn id="25" idx="0"/>
          </p:cNvCxnSpPr>
          <p:nvPr/>
        </p:nvCxnSpPr>
        <p:spPr>
          <a:xfrm flipH="1">
            <a:off x="7038545" y="2542583"/>
            <a:ext cx="65" cy="491572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5465777" y="2795566"/>
            <a:ext cx="2974718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6462668" y="2027471"/>
            <a:ext cx="115188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Play Checkers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5002089" y="3034155"/>
            <a:ext cx="93476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Set up board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508193" y="3034155"/>
            <a:ext cx="106070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Making a move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7849313" y="3033310"/>
            <a:ext cx="118236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Checking for win</a:t>
            </a: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27" name="Straight Connector 26"/>
          <p:cNvCxnSpPr>
            <a:endCxn id="24" idx="0"/>
          </p:cNvCxnSpPr>
          <p:nvPr/>
        </p:nvCxnSpPr>
        <p:spPr>
          <a:xfrm>
            <a:off x="5469471" y="2799622"/>
            <a:ext cx="0" cy="234533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endCxn id="26" idx="0"/>
          </p:cNvCxnSpPr>
          <p:nvPr/>
        </p:nvCxnSpPr>
        <p:spPr>
          <a:xfrm>
            <a:off x="8440495" y="2778803"/>
            <a:ext cx="0" cy="254507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0203" y="3548422"/>
            <a:ext cx="4655977" cy="3491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73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Class We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Value-returning functions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None</a:t>
            </a:r>
          </a:p>
          <a:p>
            <a:pPr lvl="1"/>
            <a:r>
              <a:rPr lang="en-US" dirty="0" smtClean="0"/>
              <a:t>Common errors</a:t>
            </a:r>
          </a:p>
          <a:p>
            <a:r>
              <a:rPr lang="en-US" dirty="0" smtClean="0"/>
              <a:t>Function scope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Up Ribbon 4"/>
          <p:cNvSpPr/>
          <p:nvPr/>
        </p:nvSpPr>
        <p:spPr>
          <a:xfrm>
            <a:off x="2088038" y="4911364"/>
            <a:ext cx="5222449" cy="1121790"/>
          </a:xfrm>
          <a:prstGeom prst="ribbon2">
            <a:avLst>
              <a:gd name="adj1" fmla="val 16667"/>
              <a:gd name="adj2" fmla="val 66967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Infinite</a:t>
            </a:r>
            <a:r>
              <a:rPr lang="en-US" sz="2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sz="2800" dirty="0" smtClean="0">
                <a:solidFill>
                  <a:schemeClr val="tx1"/>
                </a:solidFill>
              </a:rPr>
              <a:t>loops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Explosion 2 5"/>
          <p:cNvSpPr/>
          <p:nvPr/>
        </p:nvSpPr>
        <p:spPr>
          <a:xfrm>
            <a:off x="1833514" y="4454163"/>
            <a:ext cx="1640264" cy="914401"/>
          </a:xfrm>
          <a:prstGeom prst="irregularSeal2">
            <a:avLst/>
          </a:prstGeom>
          <a:solidFill>
            <a:schemeClr val="tx1"/>
          </a:solidFill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20387134">
            <a:off x="2097466" y="4697880"/>
            <a:ext cx="942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C000"/>
                </a:solidFill>
              </a:rPr>
              <a:t>#TBT</a:t>
            </a:r>
            <a:endParaRPr lang="en-US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136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Down Design: Illustration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936" y="1969364"/>
            <a:ext cx="3956304" cy="4156799"/>
          </a:xfrm>
        </p:spPr>
        <p:txBody>
          <a:bodyPr/>
          <a:lstStyle/>
          <a:p>
            <a:r>
              <a:rPr lang="en-US" dirty="0"/>
              <a:t>Next, break it down into several </a:t>
            </a:r>
            <a:r>
              <a:rPr lang="en-US" dirty="0" smtClean="0"/>
              <a:t>parts</a:t>
            </a:r>
            <a:endParaRPr lang="en-US" dirty="0"/>
          </a:p>
          <a:p>
            <a:r>
              <a:rPr lang="en-US" dirty="0"/>
              <a:t>If any of those parts can be further broken down, then the process continues…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20</a:t>
            </a:fld>
            <a:endParaRPr lang="en-US" altLang="en-US">
              <a:solidFill>
                <a:prstClr val="black"/>
              </a:solidFill>
            </a:endParaRPr>
          </a:p>
        </p:txBody>
      </p:sp>
      <p:cxnSp>
        <p:nvCxnSpPr>
          <p:cNvPr id="26" name="Straight Connector 25"/>
          <p:cNvCxnSpPr>
            <a:stCxn id="34" idx="2"/>
            <a:endCxn id="36" idx="0"/>
          </p:cNvCxnSpPr>
          <p:nvPr/>
        </p:nvCxnSpPr>
        <p:spPr>
          <a:xfrm flipH="1">
            <a:off x="7038545" y="2542583"/>
            <a:ext cx="65" cy="491572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5465777" y="2795566"/>
            <a:ext cx="2974718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6462668" y="2027471"/>
            <a:ext cx="115188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Play Checkers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5002089" y="3034155"/>
            <a:ext cx="93476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Set up board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6508193" y="3034155"/>
            <a:ext cx="106070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Making a move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7849313" y="3033310"/>
            <a:ext cx="118236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Checking for win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4935425" y="3865414"/>
            <a:ext cx="106070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Switch players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6081473" y="3865414"/>
            <a:ext cx="106070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Get user </a:t>
            </a:r>
            <a:r>
              <a:rPr lang="en-US" dirty="0" smtClean="0">
                <a:solidFill>
                  <a:prstClr val="black"/>
                </a:solidFill>
              </a:rPr>
              <a:t>move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7233617" y="3865414"/>
            <a:ext cx="106070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Move piece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7910143" y="4618269"/>
            <a:ext cx="106070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Count </a:t>
            </a:r>
            <a:br>
              <a:rPr lang="en-US" dirty="0" smtClean="0">
                <a:solidFill>
                  <a:prstClr val="black"/>
                </a:solidFill>
              </a:rPr>
            </a:br>
            <a:r>
              <a:rPr lang="en-US" dirty="0" smtClean="0">
                <a:solidFill>
                  <a:prstClr val="black"/>
                </a:solidFill>
              </a:rPr>
              <a:t>pieces</a:t>
            </a: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42" name="Straight Connector 41"/>
          <p:cNvCxnSpPr>
            <a:endCxn id="35" idx="0"/>
          </p:cNvCxnSpPr>
          <p:nvPr/>
        </p:nvCxnSpPr>
        <p:spPr>
          <a:xfrm>
            <a:off x="5469471" y="2799622"/>
            <a:ext cx="0" cy="234533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endCxn id="37" idx="0"/>
          </p:cNvCxnSpPr>
          <p:nvPr/>
        </p:nvCxnSpPr>
        <p:spPr>
          <a:xfrm>
            <a:off x="8440495" y="2778803"/>
            <a:ext cx="0" cy="254507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36" idx="2"/>
          </p:cNvCxnSpPr>
          <p:nvPr/>
        </p:nvCxnSpPr>
        <p:spPr>
          <a:xfrm>
            <a:off x="7038545" y="3549267"/>
            <a:ext cx="0" cy="118027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5465777" y="3676438"/>
            <a:ext cx="2298192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37" idx="2"/>
            <a:endCxn id="41" idx="0"/>
          </p:cNvCxnSpPr>
          <p:nvPr/>
        </p:nvCxnSpPr>
        <p:spPr>
          <a:xfrm>
            <a:off x="8440495" y="3548422"/>
            <a:ext cx="0" cy="1069847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40" idx="0"/>
          </p:cNvCxnSpPr>
          <p:nvPr/>
        </p:nvCxnSpPr>
        <p:spPr>
          <a:xfrm flipV="1">
            <a:off x="7763969" y="3676438"/>
            <a:ext cx="0" cy="188976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39" idx="0"/>
          </p:cNvCxnSpPr>
          <p:nvPr/>
        </p:nvCxnSpPr>
        <p:spPr>
          <a:xfrm flipV="1">
            <a:off x="6611825" y="3676438"/>
            <a:ext cx="0" cy="188976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38" idx="0"/>
          </p:cNvCxnSpPr>
          <p:nvPr/>
        </p:nvCxnSpPr>
        <p:spPr>
          <a:xfrm flipV="1">
            <a:off x="5465777" y="3676438"/>
            <a:ext cx="0" cy="188976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0203" y="3548422"/>
            <a:ext cx="4655977" cy="3491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316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Down Design: Illustration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936" y="1969364"/>
            <a:ext cx="3956304" cy="4156799"/>
          </a:xfrm>
        </p:spPr>
        <p:txBody>
          <a:bodyPr/>
          <a:lstStyle/>
          <a:p>
            <a:r>
              <a:rPr lang="en-US" dirty="0" smtClean="0"/>
              <a:t>And so on…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21</a:t>
            </a:fld>
            <a:endParaRPr lang="en-US" altLang="en-US">
              <a:solidFill>
                <a:prstClr val="black"/>
              </a:solidFill>
            </a:endParaRPr>
          </a:p>
        </p:txBody>
      </p:sp>
      <p:cxnSp>
        <p:nvCxnSpPr>
          <p:cNvPr id="31" name="Straight Connector 30"/>
          <p:cNvCxnSpPr>
            <a:stCxn id="34" idx="2"/>
            <a:endCxn id="36" idx="0"/>
          </p:cNvCxnSpPr>
          <p:nvPr/>
        </p:nvCxnSpPr>
        <p:spPr>
          <a:xfrm flipH="1">
            <a:off x="7038545" y="2542583"/>
            <a:ext cx="65" cy="491572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5465777" y="2795566"/>
            <a:ext cx="2974718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6462668" y="2027471"/>
            <a:ext cx="115188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Play Checkers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5002089" y="3034155"/>
            <a:ext cx="93476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Set up board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6508193" y="3034155"/>
            <a:ext cx="106070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Making a move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7849313" y="3033310"/>
            <a:ext cx="118236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Checking for win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4935425" y="3865414"/>
            <a:ext cx="106070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Switch players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6081473" y="3865414"/>
            <a:ext cx="106070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Get user </a:t>
            </a:r>
            <a:r>
              <a:rPr lang="en-US" dirty="0" smtClean="0">
                <a:solidFill>
                  <a:prstClr val="black"/>
                </a:solidFill>
              </a:rPr>
              <a:t>move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7233617" y="3865414"/>
            <a:ext cx="106070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Move piece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7910143" y="4618269"/>
            <a:ext cx="106070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Count </a:t>
            </a:r>
            <a:br>
              <a:rPr lang="en-US" dirty="0" smtClean="0">
                <a:solidFill>
                  <a:prstClr val="black"/>
                </a:solidFill>
              </a:rPr>
            </a:br>
            <a:r>
              <a:rPr lang="en-US" dirty="0" smtClean="0">
                <a:solidFill>
                  <a:prstClr val="black"/>
                </a:solidFill>
              </a:rPr>
              <a:t>pieces</a:t>
            </a: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42" name="Straight Connector 41"/>
          <p:cNvCxnSpPr>
            <a:endCxn id="35" idx="0"/>
          </p:cNvCxnSpPr>
          <p:nvPr/>
        </p:nvCxnSpPr>
        <p:spPr>
          <a:xfrm>
            <a:off x="5469471" y="2799622"/>
            <a:ext cx="0" cy="234533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endCxn id="37" idx="0"/>
          </p:cNvCxnSpPr>
          <p:nvPr/>
        </p:nvCxnSpPr>
        <p:spPr>
          <a:xfrm>
            <a:off x="8440495" y="2778803"/>
            <a:ext cx="0" cy="254507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36" idx="2"/>
          </p:cNvCxnSpPr>
          <p:nvPr/>
        </p:nvCxnSpPr>
        <p:spPr>
          <a:xfrm>
            <a:off x="7038545" y="3549267"/>
            <a:ext cx="0" cy="118027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5465777" y="3676438"/>
            <a:ext cx="2298192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37" idx="2"/>
            <a:endCxn id="41" idx="0"/>
          </p:cNvCxnSpPr>
          <p:nvPr/>
        </p:nvCxnSpPr>
        <p:spPr>
          <a:xfrm>
            <a:off x="8440495" y="3548422"/>
            <a:ext cx="0" cy="1069847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40" idx="0"/>
          </p:cNvCxnSpPr>
          <p:nvPr/>
        </p:nvCxnSpPr>
        <p:spPr>
          <a:xfrm flipV="1">
            <a:off x="7763969" y="3676438"/>
            <a:ext cx="0" cy="188976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39" idx="0"/>
          </p:cNvCxnSpPr>
          <p:nvPr/>
        </p:nvCxnSpPr>
        <p:spPr>
          <a:xfrm flipV="1">
            <a:off x="6611825" y="3676438"/>
            <a:ext cx="0" cy="188976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38" idx="0"/>
          </p:cNvCxnSpPr>
          <p:nvPr/>
        </p:nvCxnSpPr>
        <p:spPr>
          <a:xfrm flipV="1">
            <a:off x="5465777" y="3676438"/>
            <a:ext cx="0" cy="188976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54" idx="3"/>
          </p:cNvCxnSpPr>
          <p:nvPr/>
        </p:nvCxnSpPr>
        <p:spPr>
          <a:xfrm>
            <a:off x="6393665" y="5472975"/>
            <a:ext cx="208432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6608713" y="4396024"/>
            <a:ext cx="3112" cy="1080873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Rounded Rectangle 51"/>
          <p:cNvSpPr/>
          <p:nvPr/>
        </p:nvSpPr>
        <p:spPr>
          <a:xfrm>
            <a:off x="5332961" y="4543527"/>
            <a:ext cx="106070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Get valid </a:t>
            </a:r>
            <a:br>
              <a:rPr lang="en-US" dirty="0" smtClean="0">
                <a:solidFill>
                  <a:prstClr val="black"/>
                </a:solidFill>
              </a:rPr>
            </a:br>
            <a:r>
              <a:rPr lang="en-US" dirty="0" smtClean="0">
                <a:solidFill>
                  <a:prstClr val="black"/>
                </a:solidFill>
              </a:rPr>
              <a:t>indexes</a:t>
            </a: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>
            <a:off x="6393665" y="4805721"/>
            <a:ext cx="218160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Rounded Rectangle 53"/>
          <p:cNvSpPr/>
          <p:nvPr/>
        </p:nvSpPr>
        <p:spPr>
          <a:xfrm>
            <a:off x="5172519" y="5215419"/>
            <a:ext cx="1221146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Check move</a:t>
            </a:r>
            <a:br>
              <a:rPr lang="en-US" dirty="0" smtClean="0">
                <a:solidFill>
                  <a:prstClr val="black"/>
                </a:solidFill>
              </a:rPr>
            </a:br>
            <a:r>
              <a:rPr lang="en-US" dirty="0" smtClean="0">
                <a:solidFill>
                  <a:prstClr val="black"/>
                </a:solidFill>
              </a:rPr>
              <a:t>validity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509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Down Design: Illustration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936" y="1969364"/>
            <a:ext cx="3956304" cy="4156799"/>
          </a:xfrm>
        </p:spPr>
        <p:txBody>
          <a:bodyPr/>
          <a:lstStyle/>
          <a:p>
            <a:r>
              <a:rPr lang="en-US" dirty="0" smtClean="0"/>
              <a:t>Your final </a:t>
            </a:r>
            <a:r>
              <a:rPr lang="en-US" dirty="0"/>
              <a:t>design might look </a:t>
            </a:r>
            <a:r>
              <a:rPr lang="en-US" dirty="0" smtClean="0"/>
              <a:t>like </a:t>
            </a:r>
            <a:r>
              <a:rPr lang="en-US" dirty="0"/>
              <a:t>this </a:t>
            </a:r>
            <a:r>
              <a:rPr lang="en-US" dirty="0" smtClean="0"/>
              <a:t>chart</a:t>
            </a:r>
            <a:r>
              <a:rPr lang="en-US" dirty="0"/>
              <a:t>, </a:t>
            </a:r>
            <a:r>
              <a:rPr lang="en-US" dirty="0" smtClean="0"/>
              <a:t>which shows the </a:t>
            </a:r>
            <a:r>
              <a:rPr lang="en-US" dirty="0"/>
              <a:t>overall structure of </a:t>
            </a:r>
            <a:r>
              <a:rPr lang="en-US" dirty="0" smtClean="0"/>
              <a:t>the smaller pieces that together make up the “big idea” of the program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22</a:t>
            </a:fld>
            <a:endParaRPr lang="en-US" altLang="en-US">
              <a:solidFill>
                <a:prstClr val="black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935425" y="2027471"/>
            <a:ext cx="4096252" cy="3703060"/>
            <a:chOff x="4935425" y="2027471"/>
            <a:chExt cx="4096252" cy="3703060"/>
          </a:xfrm>
        </p:grpSpPr>
        <p:cxnSp>
          <p:nvCxnSpPr>
            <p:cNvPr id="59" name="Straight Connector 58"/>
            <p:cNvCxnSpPr>
              <a:stCxn id="61" idx="2"/>
              <a:endCxn id="63" idx="0"/>
            </p:cNvCxnSpPr>
            <p:nvPr/>
          </p:nvCxnSpPr>
          <p:spPr>
            <a:xfrm flipH="1">
              <a:off x="7038545" y="2542583"/>
              <a:ext cx="65" cy="491572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>
              <a:off x="5465777" y="2795566"/>
              <a:ext cx="2974718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Rounded Rectangle 60"/>
            <p:cNvSpPr/>
            <p:nvPr/>
          </p:nvSpPr>
          <p:spPr>
            <a:xfrm>
              <a:off x="6462668" y="2027471"/>
              <a:ext cx="115188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Play Checkers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2" name="Rounded Rectangle 61"/>
            <p:cNvSpPr/>
            <p:nvPr/>
          </p:nvSpPr>
          <p:spPr>
            <a:xfrm>
              <a:off x="5002089" y="3034155"/>
              <a:ext cx="93476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prstClr val="black"/>
                  </a:solidFill>
                </a:rPr>
                <a:t>Set up board</a:t>
              </a:r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6508193" y="3034155"/>
              <a:ext cx="106070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Making a move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4" name="Rounded Rectangle 63"/>
            <p:cNvSpPr/>
            <p:nvPr/>
          </p:nvSpPr>
          <p:spPr>
            <a:xfrm>
              <a:off x="7849313" y="3033310"/>
              <a:ext cx="118236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Checking for win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5" name="Rounded Rectangle 64"/>
            <p:cNvSpPr/>
            <p:nvPr/>
          </p:nvSpPr>
          <p:spPr>
            <a:xfrm>
              <a:off x="4935425" y="3865414"/>
              <a:ext cx="106070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Switch players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6" name="Rounded Rectangle 65"/>
            <p:cNvSpPr/>
            <p:nvPr/>
          </p:nvSpPr>
          <p:spPr>
            <a:xfrm>
              <a:off x="6081473" y="3865414"/>
              <a:ext cx="106070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prstClr val="black"/>
                  </a:solidFill>
                </a:rPr>
                <a:t>Get user </a:t>
              </a:r>
              <a:r>
                <a:rPr lang="en-US" dirty="0" smtClean="0">
                  <a:solidFill>
                    <a:prstClr val="black"/>
                  </a:solidFill>
                </a:rPr>
                <a:t>move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7" name="Rounded Rectangle 66"/>
            <p:cNvSpPr/>
            <p:nvPr/>
          </p:nvSpPr>
          <p:spPr>
            <a:xfrm>
              <a:off x="7233617" y="3865414"/>
              <a:ext cx="106070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Move piece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8" name="Rounded Rectangle 67"/>
            <p:cNvSpPr/>
            <p:nvPr/>
          </p:nvSpPr>
          <p:spPr>
            <a:xfrm>
              <a:off x="7910143" y="4618269"/>
              <a:ext cx="106070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Count </a:t>
              </a:r>
              <a:br>
                <a:rPr lang="en-US" dirty="0" smtClean="0">
                  <a:solidFill>
                    <a:prstClr val="black"/>
                  </a:solidFill>
                </a:rPr>
              </a:br>
              <a:r>
                <a:rPr lang="en-US" dirty="0" smtClean="0">
                  <a:solidFill>
                    <a:prstClr val="black"/>
                  </a:solidFill>
                </a:rPr>
                <a:t>pieces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cxnSp>
          <p:nvCxnSpPr>
            <p:cNvPr id="69" name="Straight Connector 68"/>
            <p:cNvCxnSpPr>
              <a:endCxn id="62" idx="0"/>
            </p:cNvCxnSpPr>
            <p:nvPr/>
          </p:nvCxnSpPr>
          <p:spPr>
            <a:xfrm>
              <a:off x="5469471" y="2799622"/>
              <a:ext cx="0" cy="234533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>
              <a:endCxn id="64" idx="0"/>
            </p:cNvCxnSpPr>
            <p:nvPr/>
          </p:nvCxnSpPr>
          <p:spPr>
            <a:xfrm>
              <a:off x="8440495" y="2778803"/>
              <a:ext cx="0" cy="254507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63" idx="2"/>
            </p:cNvCxnSpPr>
            <p:nvPr/>
          </p:nvCxnSpPr>
          <p:spPr>
            <a:xfrm>
              <a:off x="7038545" y="3549267"/>
              <a:ext cx="0" cy="118027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flipH="1">
              <a:off x="5465777" y="3676438"/>
              <a:ext cx="2298192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stCxn id="64" idx="2"/>
              <a:endCxn id="68" idx="0"/>
            </p:cNvCxnSpPr>
            <p:nvPr/>
          </p:nvCxnSpPr>
          <p:spPr>
            <a:xfrm>
              <a:off x="8440495" y="3548422"/>
              <a:ext cx="0" cy="1069847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>
              <a:stCxn id="67" idx="0"/>
            </p:cNvCxnSpPr>
            <p:nvPr/>
          </p:nvCxnSpPr>
          <p:spPr>
            <a:xfrm flipV="1">
              <a:off x="7763969" y="3676438"/>
              <a:ext cx="0" cy="188976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>
              <a:stCxn id="66" idx="0"/>
            </p:cNvCxnSpPr>
            <p:nvPr/>
          </p:nvCxnSpPr>
          <p:spPr>
            <a:xfrm flipV="1">
              <a:off x="6611825" y="3676438"/>
              <a:ext cx="0" cy="188976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>
              <a:stCxn id="65" idx="0"/>
            </p:cNvCxnSpPr>
            <p:nvPr/>
          </p:nvCxnSpPr>
          <p:spPr>
            <a:xfrm flipV="1">
              <a:off x="5465777" y="3676438"/>
              <a:ext cx="0" cy="188976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6393665" y="5472975"/>
              <a:ext cx="2084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flipH="1">
              <a:off x="6608713" y="4396024"/>
              <a:ext cx="3112" cy="1080873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6393665" y="4805721"/>
              <a:ext cx="218160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ounded Rectangle 28"/>
            <p:cNvSpPr/>
            <p:nvPr/>
          </p:nvSpPr>
          <p:spPr>
            <a:xfrm>
              <a:off x="5332961" y="4543527"/>
              <a:ext cx="106070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Get valid </a:t>
              </a:r>
              <a:br>
                <a:rPr lang="en-US" dirty="0" smtClean="0">
                  <a:solidFill>
                    <a:prstClr val="black"/>
                  </a:solidFill>
                </a:rPr>
              </a:br>
              <a:r>
                <a:rPr lang="en-US" dirty="0" smtClean="0">
                  <a:solidFill>
                    <a:prstClr val="black"/>
                  </a:solidFill>
                </a:rPr>
                <a:t>indexes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5172519" y="5215419"/>
              <a:ext cx="1221146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Check move</a:t>
              </a:r>
              <a:br>
                <a:rPr lang="en-US" dirty="0" smtClean="0">
                  <a:solidFill>
                    <a:prstClr val="black"/>
                  </a:solidFill>
                </a:rPr>
              </a:br>
              <a:r>
                <a:rPr lang="en-US" dirty="0" smtClean="0">
                  <a:solidFill>
                    <a:prstClr val="black"/>
                  </a:solidFill>
                </a:rPr>
                <a:t>validity</a:t>
              </a:r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0183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Down Design: Illustration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936" y="1969364"/>
            <a:ext cx="3956304" cy="4156799"/>
          </a:xfrm>
        </p:spPr>
        <p:txBody>
          <a:bodyPr/>
          <a:lstStyle/>
          <a:p>
            <a:r>
              <a:rPr lang="en-US" dirty="0" smtClean="0"/>
              <a:t>This is like an upside-down </a:t>
            </a:r>
            <a:br>
              <a:rPr lang="en-US" dirty="0" smtClean="0"/>
            </a:br>
            <a:r>
              <a:rPr lang="en-US" dirty="0" smtClean="0"/>
              <a:t>“tree,” where </a:t>
            </a:r>
            <a:br>
              <a:rPr lang="en-US" dirty="0" smtClean="0"/>
            </a:br>
            <a:r>
              <a:rPr lang="en-US" dirty="0" smtClean="0"/>
              <a:t>each of the </a:t>
            </a:r>
            <a:br>
              <a:rPr lang="en-US" dirty="0" smtClean="0"/>
            </a:br>
            <a:r>
              <a:rPr lang="en-US" dirty="0" smtClean="0"/>
              <a:t>nodes represents </a:t>
            </a:r>
            <a:br>
              <a:rPr lang="en-US" dirty="0" smtClean="0"/>
            </a:br>
            <a:r>
              <a:rPr lang="en-US" dirty="0" smtClean="0"/>
              <a:t>a single process </a:t>
            </a:r>
            <a:br>
              <a:rPr lang="en-US" dirty="0" smtClean="0"/>
            </a:br>
            <a:r>
              <a:rPr lang="en-US" dirty="0" smtClean="0"/>
              <a:t>(or a function)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23</a:t>
            </a:fld>
            <a:endParaRPr lang="en-US" altLang="en-US">
              <a:solidFill>
                <a:prstClr val="black"/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4935425" y="2027471"/>
            <a:ext cx="4096252" cy="3703060"/>
            <a:chOff x="4935425" y="2027471"/>
            <a:chExt cx="4096252" cy="3703060"/>
          </a:xfrm>
        </p:grpSpPr>
        <p:cxnSp>
          <p:nvCxnSpPr>
            <p:cNvPr id="31" name="Straight Connector 30"/>
            <p:cNvCxnSpPr>
              <a:stCxn id="57" idx="2"/>
              <a:endCxn id="59" idx="0"/>
            </p:cNvCxnSpPr>
            <p:nvPr/>
          </p:nvCxnSpPr>
          <p:spPr>
            <a:xfrm flipH="1">
              <a:off x="7038545" y="2542583"/>
              <a:ext cx="65" cy="491572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H="1">
              <a:off x="5465777" y="2795566"/>
              <a:ext cx="2974718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Rounded Rectangle 56"/>
            <p:cNvSpPr/>
            <p:nvPr/>
          </p:nvSpPr>
          <p:spPr>
            <a:xfrm>
              <a:off x="6462668" y="2027471"/>
              <a:ext cx="115188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Play Checkers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5002089" y="3034155"/>
              <a:ext cx="93476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prstClr val="black"/>
                  </a:solidFill>
                </a:rPr>
                <a:t>Set up board</a:t>
              </a:r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6508193" y="3034155"/>
              <a:ext cx="106070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Making a move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0" name="Rounded Rectangle 59"/>
            <p:cNvSpPr/>
            <p:nvPr/>
          </p:nvSpPr>
          <p:spPr>
            <a:xfrm>
              <a:off x="7849313" y="3033310"/>
              <a:ext cx="118236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Checking for win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1" name="Rounded Rectangle 60"/>
            <p:cNvSpPr/>
            <p:nvPr/>
          </p:nvSpPr>
          <p:spPr>
            <a:xfrm>
              <a:off x="4935425" y="3865414"/>
              <a:ext cx="106070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Switch players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2" name="Rounded Rectangle 61"/>
            <p:cNvSpPr/>
            <p:nvPr/>
          </p:nvSpPr>
          <p:spPr>
            <a:xfrm>
              <a:off x="6081473" y="3865414"/>
              <a:ext cx="106070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prstClr val="black"/>
                  </a:solidFill>
                </a:rPr>
                <a:t>Get user </a:t>
              </a:r>
              <a:r>
                <a:rPr lang="en-US" dirty="0" smtClean="0">
                  <a:solidFill>
                    <a:prstClr val="black"/>
                  </a:solidFill>
                </a:rPr>
                <a:t>move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7233617" y="3865414"/>
              <a:ext cx="106070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Move piece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4" name="Rounded Rectangle 63"/>
            <p:cNvSpPr/>
            <p:nvPr/>
          </p:nvSpPr>
          <p:spPr>
            <a:xfrm>
              <a:off x="7910143" y="4618269"/>
              <a:ext cx="106070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Count </a:t>
              </a:r>
              <a:br>
                <a:rPr lang="en-US" dirty="0" smtClean="0">
                  <a:solidFill>
                    <a:prstClr val="black"/>
                  </a:solidFill>
                </a:rPr>
              </a:br>
              <a:r>
                <a:rPr lang="en-US" dirty="0" smtClean="0">
                  <a:solidFill>
                    <a:prstClr val="black"/>
                  </a:solidFill>
                </a:rPr>
                <a:t>pieces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cxnSp>
          <p:nvCxnSpPr>
            <p:cNvPr id="65" name="Straight Connector 64"/>
            <p:cNvCxnSpPr>
              <a:endCxn id="58" idx="0"/>
            </p:cNvCxnSpPr>
            <p:nvPr/>
          </p:nvCxnSpPr>
          <p:spPr>
            <a:xfrm>
              <a:off x="5469471" y="2799622"/>
              <a:ext cx="0" cy="234533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endCxn id="60" idx="0"/>
            </p:cNvCxnSpPr>
            <p:nvPr/>
          </p:nvCxnSpPr>
          <p:spPr>
            <a:xfrm>
              <a:off x="8440495" y="2778803"/>
              <a:ext cx="0" cy="254507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stCxn id="59" idx="2"/>
            </p:cNvCxnSpPr>
            <p:nvPr/>
          </p:nvCxnSpPr>
          <p:spPr>
            <a:xfrm>
              <a:off x="7038545" y="3549267"/>
              <a:ext cx="0" cy="118027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H="1">
              <a:off x="5465777" y="3676438"/>
              <a:ext cx="2298192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stCxn id="60" idx="2"/>
              <a:endCxn id="64" idx="0"/>
            </p:cNvCxnSpPr>
            <p:nvPr/>
          </p:nvCxnSpPr>
          <p:spPr>
            <a:xfrm>
              <a:off x="8440495" y="3548422"/>
              <a:ext cx="0" cy="1069847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>
              <a:stCxn id="63" idx="0"/>
            </p:cNvCxnSpPr>
            <p:nvPr/>
          </p:nvCxnSpPr>
          <p:spPr>
            <a:xfrm flipV="1">
              <a:off x="7763969" y="3676438"/>
              <a:ext cx="0" cy="188976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62" idx="0"/>
            </p:cNvCxnSpPr>
            <p:nvPr/>
          </p:nvCxnSpPr>
          <p:spPr>
            <a:xfrm flipV="1">
              <a:off x="6611825" y="3676438"/>
              <a:ext cx="0" cy="188976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>
              <a:stCxn id="61" idx="0"/>
            </p:cNvCxnSpPr>
            <p:nvPr/>
          </p:nvCxnSpPr>
          <p:spPr>
            <a:xfrm flipV="1">
              <a:off x="5465777" y="3676438"/>
              <a:ext cx="0" cy="188976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6393665" y="5472975"/>
              <a:ext cx="2084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flipH="1">
              <a:off x="6608713" y="4396024"/>
              <a:ext cx="3112" cy="1080873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6393665" y="4805721"/>
              <a:ext cx="218160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Rounded Rectangle 75"/>
            <p:cNvSpPr/>
            <p:nvPr/>
          </p:nvSpPr>
          <p:spPr>
            <a:xfrm>
              <a:off x="5332961" y="4543527"/>
              <a:ext cx="106070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Get valid </a:t>
              </a:r>
              <a:br>
                <a:rPr lang="en-US" dirty="0" smtClean="0">
                  <a:solidFill>
                    <a:prstClr val="black"/>
                  </a:solidFill>
                </a:rPr>
              </a:br>
              <a:r>
                <a:rPr lang="en-US" dirty="0" smtClean="0">
                  <a:solidFill>
                    <a:prstClr val="black"/>
                  </a:solidFill>
                </a:rPr>
                <a:t>indexes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7" name="Rounded Rectangle 76"/>
            <p:cNvSpPr/>
            <p:nvPr/>
          </p:nvSpPr>
          <p:spPr>
            <a:xfrm>
              <a:off x="5172519" y="5215419"/>
              <a:ext cx="1221146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Check move</a:t>
              </a:r>
              <a:br>
                <a:rPr lang="en-US" dirty="0" smtClean="0">
                  <a:solidFill>
                    <a:prstClr val="black"/>
                  </a:solidFill>
                </a:rPr>
              </a:br>
              <a:r>
                <a:rPr lang="en-US" dirty="0" smtClean="0">
                  <a:solidFill>
                    <a:prstClr val="black"/>
                  </a:solidFill>
                </a:rPr>
                <a:t>validity</a:t>
              </a:r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9712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Down Design: Illustration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936" y="1969364"/>
            <a:ext cx="4126992" cy="4156799"/>
          </a:xfrm>
        </p:spPr>
        <p:txBody>
          <a:bodyPr/>
          <a:lstStyle/>
          <a:p>
            <a:r>
              <a:rPr lang="en-US" dirty="0"/>
              <a:t>The bottom nodes </a:t>
            </a:r>
            <a:r>
              <a:rPr lang="en-US" dirty="0" smtClean="0"/>
              <a:t>are “leaves” that represent pieces </a:t>
            </a:r>
            <a:br>
              <a:rPr lang="en-US" dirty="0" smtClean="0"/>
            </a:br>
            <a:r>
              <a:rPr lang="en-US" dirty="0" smtClean="0"/>
              <a:t>that </a:t>
            </a:r>
            <a:r>
              <a:rPr lang="en-US" dirty="0"/>
              <a:t>need to </a:t>
            </a:r>
            <a:r>
              <a:rPr lang="en-US" dirty="0" smtClean="0"/>
              <a:t>be developed</a:t>
            </a:r>
          </a:p>
          <a:p>
            <a:r>
              <a:rPr lang="en-US" dirty="0" smtClean="0"/>
              <a:t>They are then recombined </a:t>
            </a:r>
            <a:r>
              <a:rPr lang="en-US" dirty="0"/>
              <a:t>to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create the solution to the </a:t>
            </a:r>
            <a:r>
              <a:rPr lang="en-US" dirty="0"/>
              <a:t>original </a:t>
            </a:r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24</a:t>
            </a:fld>
            <a:endParaRPr lang="en-US" altLang="en-US">
              <a:solidFill>
                <a:prstClr val="black"/>
              </a:solidFill>
            </a:endParaRPr>
          </a:p>
        </p:txBody>
      </p:sp>
      <p:cxnSp>
        <p:nvCxnSpPr>
          <p:cNvPr id="33" name="Straight Connector 32"/>
          <p:cNvCxnSpPr>
            <a:stCxn id="35" idx="2"/>
            <a:endCxn id="37" idx="0"/>
          </p:cNvCxnSpPr>
          <p:nvPr/>
        </p:nvCxnSpPr>
        <p:spPr>
          <a:xfrm flipH="1">
            <a:off x="7038545" y="2542583"/>
            <a:ext cx="65" cy="491572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5465777" y="2795566"/>
            <a:ext cx="2974718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/>
          <p:cNvSpPr/>
          <p:nvPr/>
        </p:nvSpPr>
        <p:spPr>
          <a:xfrm>
            <a:off x="6462668" y="2027471"/>
            <a:ext cx="115188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Play Checkers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5002089" y="3034155"/>
            <a:ext cx="93476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Set up board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6508193" y="3034155"/>
            <a:ext cx="106070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Making a move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7849313" y="3033310"/>
            <a:ext cx="118236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Checking for win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4935425" y="3865414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Switch players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6081473" y="3865414"/>
            <a:ext cx="106070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Get user </a:t>
            </a:r>
            <a:r>
              <a:rPr lang="en-US" dirty="0" smtClean="0">
                <a:solidFill>
                  <a:prstClr val="black"/>
                </a:solidFill>
              </a:rPr>
              <a:t>move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7233617" y="3865414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Move piece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7910143" y="4618269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Count </a:t>
            </a:r>
            <a:br>
              <a:rPr lang="en-US" dirty="0" smtClean="0">
                <a:solidFill>
                  <a:prstClr val="black"/>
                </a:solidFill>
              </a:rPr>
            </a:br>
            <a:r>
              <a:rPr lang="en-US" dirty="0" smtClean="0">
                <a:solidFill>
                  <a:prstClr val="black"/>
                </a:solidFill>
              </a:rPr>
              <a:t>pieces</a:t>
            </a: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43" name="Straight Connector 42"/>
          <p:cNvCxnSpPr>
            <a:endCxn id="36" idx="0"/>
          </p:cNvCxnSpPr>
          <p:nvPr/>
        </p:nvCxnSpPr>
        <p:spPr>
          <a:xfrm>
            <a:off x="5469471" y="2799622"/>
            <a:ext cx="0" cy="234533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endCxn id="38" idx="0"/>
          </p:cNvCxnSpPr>
          <p:nvPr/>
        </p:nvCxnSpPr>
        <p:spPr>
          <a:xfrm>
            <a:off x="8440495" y="2778803"/>
            <a:ext cx="0" cy="254507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37" idx="2"/>
          </p:cNvCxnSpPr>
          <p:nvPr/>
        </p:nvCxnSpPr>
        <p:spPr>
          <a:xfrm>
            <a:off x="7038545" y="3549267"/>
            <a:ext cx="0" cy="118027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5465777" y="3676438"/>
            <a:ext cx="2298192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38" idx="2"/>
            <a:endCxn id="42" idx="0"/>
          </p:cNvCxnSpPr>
          <p:nvPr/>
        </p:nvCxnSpPr>
        <p:spPr>
          <a:xfrm>
            <a:off x="8440495" y="3548422"/>
            <a:ext cx="0" cy="1069847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41" idx="0"/>
          </p:cNvCxnSpPr>
          <p:nvPr/>
        </p:nvCxnSpPr>
        <p:spPr>
          <a:xfrm flipV="1">
            <a:off x="7763969" y="3676438"/>
            <a:ext cx="0" cy="188976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40" idx="0"/>
          </p:cNvCxnSpPr>
          <p:nvPr/>
        </p:nvCxnSpPr>
        <p:spPr>
          <a:xfrm flipV="1">
            <a:off x="6611825" y="3676438"/>
            <a:ext cx="0" cy="188976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39" idx="0"/>
          </p:cNvCxnSpPr>
          <p:nvPr/>
        </p:nvCxnSpPr>
        <p:spPr>
          <a:xfrm flipV="1">
            <a:off x="5465777" y="3676438"/>
            <a:ext cx="0" cy="188976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55" idx="3"/>
          </p:cNvCxnSpPr>
          <p:nvPr/>
        </p:nvCxnSpPr>
        <p:spPr>
          <a:xfrm>
            <a:off x="6393665" y="5472975"/>
            <a:ext cx="208432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6608713" y="4396024"/>
            <a:ext cx="3112" cy="1080873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Rounded Rectangle 52"/>
          <p:cNvSpPr/>
          <p:nvPr/>
        </p:nvSpPr>
        <p:spPr>
          <a:xfrm>
            <a:off x="5332961" y="4543527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Get valid </a:t>
            </a:r>
            <a:br>
              <a:rPr lang="en-US" dirty="0">
                <a:solidFill>
                  <a:prstClr val="black"/>
                </a:solidFill>
              </a:rPr>
            </a:br>
            <a:r>
              <a:rPr lang="en-US" dirty="0">
                <a:solidFill>
                  <a:prstClr val="black"/>
                </a:solidFill>
              </a:rPr>
              <a:t>indexes</a:t>
            </a:r>
          </a:p>
        </p:txBody>
      </p:sp>
      <p:cxnSp>
        <p:nvCxnSpPr>
          <p:cNvPr id="54" name="Straight Connector 53"/>
          <p:cNvCxnSpPr/>
          <p:nvPr/>
        </p:nvCxnSpPr>
        <p:spPr>
          <a:xfrm>
            <a:off x="6393665" y="4805721"/>
            <a:ext cx="218160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Rounded Rectangle 54"/>
          <p:cNvSpPr/>
          <p:nvPr/>
        </p:nvSpPr>
        <p:spPr>
          <a:xfrm>
            <a:off x="5172519" y="5215419"/>
            <a:ext cx="1221146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Check move</a:t>
            </a:r>
            <a:br>
              <a:rPr lang="en-US" dirty="0">
                <a:solidFill>
                  <a:prstClr val="black"/>
                </a:solidFill>
              </a:rPr>
            </a:br>
            <a:r>
              <a:rPr lang="en-US" dirty="0">
                <a:solidFill>
                  <a:prstClr val="black"/>
                </a:solidFill>
              </a:rPr>
              <a:t>validity</a:t>
            </a:r>
          </a:p>
        </p:txBody>
      </p:sp>
    </p:spTree>
    <p:extLst>
      <p:ext uri="{BB962C8B-B14F-4D97-AF65-F5344CB8AC3E}">
        <p14:creationId xmlns:p14="http://schemas.microsoft.com/office/powerpoint/2010/main" val="1641372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Down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4299819" cy="4517689"/>
          </a:xfrm>
        </p:spPr>
        <p:txBody>
          <a:bodyPr/>
          <a:lstStyle/>
          <a:p>
            <a:r>
              <a:rPr lang="en-US" dirty="0" smtClean="0"/>
              <a:t>We’ve created a simplified design that’s easy to follow</a:t>
            </a:r>
          </a:p>
          <a:p>
            <a:pPr lvl="3"/>
            <a:endParaRPr lang="en-US" dirty="0"/>
          </a:p>
          <a:p>
            <a:r>
              <a:rPr lang="en-US" dirty="0" smtClean="0"/>
              <a:t>Still missing a couple pieces, but it’s a start!</a:t>
            </a:r>
          </a:p>
          <a:p>
            <a:pPr lvl="1"/>
            <a:r>
              <a:rPr lang="en-US" dirty="0" smtClean="0"/>
              <a:t>There’s also no plan included for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 </a:t>
            </a:r>
            <a:r>
              <a:rPr lang="en-US" dirty="0" smtClean="0"/>
              <a:t>in this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25</a:t>
            </a:fld>
            <a:endParaRPr lang="en-US" altLang="en-US"/>
          </a:p>
        </p:txBody>
      </p:sp>
      <p:grpSp>
        <p:nvGrpSpPr>
          <p:cNvPr id="6" name="Group 5"/>
          <p:cNvGrpSpPr/>
          <p:nvPr/>
        </p:nvGrpSpPr>
        <p:grpSpPr>
          <a:xfrm>
            <a:off x="4935425" y="2027471"/>
            <a:ext cx="4096252" cy="3703060"/>
            <a:chOff x="4935425" y="2027471"/>
            <a:chExt cx="4096252" cy="3703060"/>
          </a:xfrm>
        </p:grpSpPr>
        <p:cxnSp>
          <p:nvCxnSpPr>
            <p:cNvPr id="7" name="Straight Connector 6"/>
            <p:cNvCxnSpPr>
              <a:stCxn id="9" idx="2"/>
              <a:endCxn id="11" idx="0"/>
            </p:cNvCxnSpPr>
            <p:nvPr/>
          </p:nvCxnSpPr>
          <p:spPr>
            <a:xfrm flipH="1">
              <a:off x="7038545" y="2542583"/>
              <a:ext cx="65" cy="491572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5465777" y="2795566"/>
              <a:ext cx="2974718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ounded Rectangle 8"/>
            <p:cNvSpPr/>
            <p:nvPr/>
          </p:nvSpPr>
          <p:spPr>
            <a:xfrm>
              <a:off x="6462668" y="2027471"/>
              <a:ext cx="115188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Play Checkers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5002089" y="3034155"/>
              <a:ext cx="93476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prstClr val="black"/>
                  </a:solidFill>
                </a:rPr>
                <a:t>Set up board</a:t>
              </a: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6508193" y="3034155"/>
              <a:ext cx="106070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Making a move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7849313" y="3033310"/>
              <a:ext cx="118236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Checking for win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4935425" y="3865414"/>
              <a:ext cx="106070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Switch players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6081473" y="3865414"/>
              <a:ext cx="106070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prstClr val="black"/>
                  </a:solidFill>
                </a:rPr>
                <a:t>Get user </a:t>
              </a:r>
              <a:r>
                <a:rPr lang="en-US" dirty="0" smtClean="0">
                  <a:solidFill>
                    <a:prstClr val="black"/>
                  </a:solidFill>
                </a:rPr>
                <a:t>move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7233617" y="3865414"/>
              <a:ext cx="106070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Move piece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7910143" y="4618269"/>
              <a:ext cx="106070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Count </a:t>
              </a:r>
              <a:br>
                <a:rPr lang="en-US" dirty="0" smtClean="0">
                  <a:solidFill>
                    <a:prstClr val="black"/>
                  </a:solidFill>
                </a:rPr>
              </a:br>
              <a:r>
                <a:rPr lang="en-US" dirty="0" smtClean="0">
                  <a:solidFill>
                    <a:prstClr val="black"/>
                  </a:solidFill>
                </a:rPr>
                <a:t>pieces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cxnSp>
          <p:nvCxnSpPr>
            <p:cNvPr id="17" name="Straight Connector 16"/>
            <p:cNvCxnSpPr>
              <a:endCxn id="10" idx="0"/>
            </p:cNvCxnSpPr>
            <p:nvPr/>
          </p:nvCxnSpPr>
          <p:spPr>
            <a:xfrm>
              <a:off x="5469471" y="2799622"/>
              <a:ext cx="0" cy="234533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endCxn id="12" idx="0"/>
            </p:cNvCxnSpPr>
            <p:nvPr/>
          </p:nvCxnSpPr>
          <p:spPr>
            <a:xfrm>
              <a:off x="8440495" y="2778803"/>
              <a:ext cx="0" cy="254507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11" idx="2"/>
            </p:cNvCxnSpPr>
            <p:nvPr/>
          </p:nvCxnSpPr>
          <p:spPr>
            <a:xfrm>
              <a:off x="7038545" y="3549267"/>
              <a:ext cx="0" cy="118027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5465777" y="3676438"/>
              <a:ext cx="2298192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12" idx="2"/>
              <a:endCxn id="16" idx="0"/>
            </p:cNvCxnSpPr>
            <p:nvPr/>
          </p:nvCxnSpPr>
          <p:spPr>
            <a:xfrm>
              <a:off x="8440495" y="3548422"/>
              <a:ext cx="0" cy="1069847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5" idx="0"/>
            </p:cNvCxnSpPr>
            <p:nvPr/>
          </p:nvCxnSpPr>
          <p:spPr>
            <a:xfrm flipV="1">
              <a:off x="7763969" y="3676438"/>
              <a:ext cx="0" cy="188976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4" idx="0"/>
            </p:cNvCxnSpPr>
            <p:nvPr/>
          </p:nvCxnSpPr>
          <p:spPr>
            <a:xfrm flipV="1">
              <a:off x="6611825" y="3676438"/>
              <a:ext cx="0" cy="188976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3" idx="0"/>
            </p:cNvCxnSpPr>
            <p:nvPr/>
          </p:nvCxnSpPr>
          <p:spPr>
            <a:xfrm flipV="1">
              <a:off x="5465777" y="3676438"/>
              <a:ext cx="0" cy="188976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6393665" y="5472975"/>
              <a:ext cx="2084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6608713" y="4396024"/>
              <a:ext cx="3112" cy="1080873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6393665" y="4805721"/>
              <a:ext cx="218160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ounded Rectangle 27"/>
            <p:cNvSpPr/>
            <p:nvPr/>
          </p:nvSpPr>
          <p:spPr>
            <a:xfrm>
              <a:off x="5332961" y="4543527"/>
              <a:ext cx="106070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Get valid </a:t>
              </a:r>
              <a:br>
                <a:rPr lang="en-US" dirty="0" smtClean="0">
                  <a:solidFill>
                    <a:prstClr val="black"/>
                  </a:solidFill>
                </a:rPr>
              </a:br>
              <a:r>
                <a:rPr lang="en-US" dirty="0" smtClean="0">
                  <a:solidFill>
                    <a:prstClr val="black"/>
                  </a:solidFill>
                </a:rPr>
                <a:t>indexes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5172519" y="5215419"/>
              <a:ext cx="1221146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Check move</a:t>
              </a:r>
              <a:br>
                <a:rPr lang="en-US" dirty="0" smtClean="0">
                  <a:solidFill>
                    <a:prstClr val="black"/>
                  </a:solidFill>
                </a:rPr>
              </a:br>
              <a:r>
                <a:rPr lang="en-US" dirty="0" smtClean="0">
                  <a:solidFill>
                    <a:prstClr val="black"/>
                  </a:solidFill>
                </a:rPr>
                <a:t>validity</a:t>
              </a:r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69156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Analogy: Essay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94192" cy="4156799"/>
          </a:xfrm>
        </p:spPr>
        <p:txBody>
          <a:bodyPr/>
          <a:lstStyle/>
          <a:p>
            <a:r>
              <a:rPr lang="en-US" dirty="0" smtClean="0"/>
              <a:t>Think of it as an outline for a essay you’re writing for a class assignment</a:t>
            </a:r>
          </a:p>
          <a:p>
            <a:pPr lvl="2"/>
            <a:endParaRPr lang="en-US" dirty="0"/>
          </a:p>
          <a:p>
            <a:r>
              <a:rPr lang="en-US" dirty="0" smtClean="0"/>
              <a:t>You don’t just start writing things down!</a:t>
            </a:r>
          </a:p>
          <a:p>
            <a:pPr lvl="1"/>
            <a:r>
              <a:rPr lang="en-US" dirty="0" smtClean="0"/>
              <a:t>You come up with a plan of the important points you’ll cover, and in what order</a:t>
            </a:r>
          </a:p>
          <a:p>
            <a:pPr lvl="1"/>
            <a:r>
              <a:rPr lang="en-US" dirty="0" smtClean="0"/>
              <a:t>This helps you to formulate your thoughts as well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621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Implementing a Design in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58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Bottom Up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3956304" cy="4156799"/>
          </a:xfrm>
        </p:spPr>
        <p:txBody>
          <a:bodyPr/>
          <a:lstStyle/>
          <a:p>
            <a:r>
              <a:rPr lang="en-US" dirty="0"/>
              <a:t>Develop each of the modules separately</a:t>
            </a:r>
          </a:p>
          <a:p>
            <a:pPr lvl="1"/>
            <a:r>
              <a:rPr lang="en-US" dirty="0"/>
              <a:t>Test that each one works as expected</a:t>
            </a:r>
          </a:p>
          <a:p>
            <a:r>
              <a:rPr lang="en-US" dirty="0"/>
              <a:t>Then combine into their larger parts</a:t>
            </a:r>
          </a:p>
          <a:p>
            <a:pPr lvl="1"/>
            <a:r>
              <a:rPr lang="en-US" dirty="0"/>
              <a:t>Continue until the program is complete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28</a:t>
            </a:fld>
            <a:endParaRPr lang="en-US" altLang="en-US">
              <a:solidFill>
                <a:prstClr val="black"/>
              </a:solidFill>
            </a:endParaRPr>
          </a:p>
        </p:txBody>
      </p:sp>
      <p:cxnSp>
        <p:nvCxnSpPr>
          <p:cNvPr id="32" name="Straight Connector 31"/>
          <p:cNvCxnSpPr>
            <a:stCxn id="60" idx="2"/>
            <a:endCxn id="62" idx="0"/>
          </p:cNvCxnSpPr>
          <p:nvPr/>
        </p:nvCxnSpPr>
        <p:spPr>
          <a:xfrm flipH="1">
            <a:off x="7038545" y="2542583"/>
            <a:ext cx="65" cy="491572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5465777" y="2795566"/>
            <a:ext cx="2974718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Rounded Rectangle 59"/>
          <p:cNvSpPr/>
          <p:nvPr/>
        </p:nvSpPr>
        <p:spPr>
          <a:xfrm>
            <a:off x="6462668" y="2027471"/>
            <a:ext cx="115188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Play Checkers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5002089" y="3034155"/>
            <a:ext cx="93476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Set up board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6508193" y="3034155"/>
            <a:ext cx="106070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Making a move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7849313" y="3033310"/>
            <a:ext cx="118236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Checking for win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4935425" y="3865414"/>
            <a:ext cx="106070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Switch players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6081473" y="3865414"/>
            <a:ext cx="106070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Get user </a:t>
            </a:r>
            <a:r>
              <a:rPr lang="en-US" dirty="0" smtClean="0">
                <a:solidFill>
                  <a:prstClr val="black"/>
                </a:solidFill>
              </a:rPr>
              <a:t>move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7233617" y="3865414"/>
            <a:ext cx="106070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Move piece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7910143" y="4618269"/>
            <a:ext cx="106070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Count </a:t>
            </a:r>
            <a:br>
              <a:rPr lang="en-US" dirty="0" smtClean="0">
                <a:solidFill>
                  <a:prstClr val="black"/>
                </a:solidFill>
              </a:rPr>
            </a:br>
            <a:r>
              <a:rPr lang="en-US" dirty="0" smtClean="0">
                <a:solidFill>
                  <a:prstClr val="black"/>
                </a:solidFill>
              </a:rPr>
              <a:t>pieces</a:t>
            </a: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68" name="Straight Connector 67"/>
          <p:cNvCxnSpPr>
            <a:endCxn id="61" idx="0"/>
          </p:cNvCxnSpPr>
          <p:nvPr/>
        </p:nvCxnSpPr>
        <p:spPr>
          <a:xfrm>
            <a:off x="5469471" y="2799622"/>
            <a:ext cx="0" cy="234533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endCxn id="63" idx="0"/>
          </p:cNvCxnSpPr>
          <p:nvPr/>
        </p:nvCxnSpPr>
        <p:spPr>
          <a:xfrm>
            <a:off x="8440495" y="2778803"/>
            <a:ext cx="0" cy="254507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62" idx="2"/>
          </p:cNvCxnSpPr>
          <p:nvPr/>
        </p:nvCxnSpPr>
        <p:spPr>
          <a:xfrm>
            <a:off x="7038545" y="3549267"/>
            <a:ext cx="0" cy="118027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>
            <a:off x="5465777" y="3676438"/>
            <a:ext cx="2298192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63" idx="2"/>
            <a:endCxn id="67" idx="0"/>
          </p:cNvCxnSpPr>
          <p:nvPr/>
        </p:nvCxnSpPr>
        <p:spPr>
          <a:xfrm>
            <a:off x="8440495" y="3548422"/>
            <a:ext cx="0" cy="1069847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66" idx="0"/>
          </p:cNvCxnSpPr>
          <p:nvPr/>
        </p:nvCxnSpPr>
        <p:spPr>
          <a:xfrm flipV="1">
            <a:off x="7763969" y="3676438"/>
            <a:ext cx="0" cy="188976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65" idx="0"/>
          </p:cNvCxnSpPr>
          <p:nvPr/>
        </p:nvCxnSpPr>
        <p:spPr>
          <a:xfrm flipV="1">
            <a:off x="6611825" y="3676438"/>
            <a:ext cx="0" cy="188976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64" idx="0"/>
          </p:cNvCxnSpPr>
          <p:nvPr/>
        </p:nvCxnSpPr>
        <p:spPr>
          <a:xfrm flipV="1">
            <a:off x="5465777" y="3676438"/>
            <a:ext cx="0" cy="188976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6393665" y="5472975"/>
            <a:ext cx="208432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>
            <a:off x="6608713" y="4396024"/>
            <a:ext cx="3112" cy="1080873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6393665" y="4805721"/>
            <a:ext cx="218160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Rounded Rectangle 78"/>
          <p:cNvSpPr/>
          <p:nvPr/>
        </p:nvSpPr>
        <p:spPr>
          <a:xfrm>
            <a:off x="5332961" y="4543527"/>
            <a:ext cx="106070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Get valid </a:t>
            </a:r>
            <a:br>
              <a:rPr lang="en-US" dirty="0" smtClean="0">
                <a:solidFill>
                  <a:prstClr val="black"/>
                </a:solidFill>
              </a:rPr>
            </a:br>
            <a:r>
              <a:rPr lang="en-US" dirty="0" smtClean="0">
                <a:solidFill>
                  <a:prstClr val="black"/>
                </a:solidFill>
              </a:rPr>
              <a:t>indexes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5172519" y="5215419"/>
            <a:ext cx="1221146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Check move</a:t>
            </a:r>
            <a:br>
              <a:rPr lang="en-US" dirty="0" smtClean="0">
                <a:solidFill>
                  <a:prstClr val="black"/>
                </a:solidFill>
              </a:rPr>
            </a:br>
            <a:r>
              <a:rPr lang="en-US" dirty="0" smtClean="0">
                <a:solidFill>
                  <a:prstClr val="black"/>
                </a:solidFill>
              </a:rPr>
              <a:t>validity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180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79" grpId="0" animBg="1"/>
      <p:bldP spid="8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Bottom Up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test your functions, you will probably use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 smtClean="0"/>
              <a:t> as a (temporary) test bed</a:t>
            </a:r>
          </a:p>
          <a:p>
            <a:pPr lvl="1"/>
            <a:r>
              <a:rPr lang="en-US" dirty="0" smtClean="0"/>
              <a:t>You can even call it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testMain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 smtClean="0"/>
              <a:t>if you want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Call each function with different test inputs</a:t>
            </a:r>
          </a:p>
          <a:p>
            <a:pPr lvl="1"/>
            <a:r>
              <a:rPr lang="en-US" dirty="0" smtClean="0"/>
              <a:t>How does the board setup work if it’s 1x1?</a:t>
            </a:r>
          </a:p>
          <a:p>
            <a:pPr lvl="1"/>
            <a:r>
              <a:rPr lang="en-US" dirty="0" smtClean="0"/>
              <a:t>Does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if/else</a:t>
            </a:r>
            <a:r>
              <a:rPr lang="en-US" dirty="0" smtClean="0"/>
              <a:t> work when switching players?</a:t>
            </a:r>
          </a:p>
          <a:p>
            <a:pPr lvl="1"/>
            <a:r>
              <a:rPr lang="en-US" dirty="0" smtClean="0"/>
              <a:t>Ensure that functions “play nicely” together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060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Any Questions from Last Time?</a:t>
            </a:r>
          </a:p>
        </p:txBody>
      </p:sp>
    </p:spTree>
    <p:extLst>
      <p:ext uri="{BB962C8B-B14F-4D97-AF65-F5344CB8AC3E}">
        <p14:creationId xmlns:p14="http://schemas.microsoft.com/office/powerpoint/2010/main" val="198232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Down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Sort of the “opposite” of bottom up</a:t>
            </a:r>
          </a:p>
          <a:p>
            <a:r>
              <a:rPr lang="en-US" dirty="0" smtClean="0"/>
              <a:t>Create “dummy” functions that fulfill the requirements, but don’t perform their job</a:t>
            </a:r>
          </a:p>
          <a:p>
            <a:pPr lvl="1"/>
            <a:r>
              <a:rPr lang="en-US" dirty="0" smtClean="0"/>
              <a:t>For example, a function that is supposed to </a:t>
            </a:r>
            <a:br>
              <a:rPr lang="en-US" dirty="0" smtClean="0"/>
            </a:br>
            <a:r>
              <a:rPr lang="en-US" dirty="0" smtClean="0"/>
              <a:t>get the user move; it takes in the board, but simply returns that they want to move to 0, 0</a:t>
            </a:r>
          </a:p>
          <a:p>
            <a:r>
              <a:rPr lang="en-US" dirty="0" smtClean="0"/>
              <a:t>Write up a “functional”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 smtClean="0"/>
              <a:t> that calls these dummy functions</a:t>
            </a:r>
          </a:p>
          <a:p>
            <a:pPr lvl="1"/>
            <a:r>
              <a:rPr lang="en-US" dirty="0" smtClean="0"/>
              <a:t>Helps to pinpoint other functions you may need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910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To Choose?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 down?  Or bottom up?</a:t>
            </a:r>
          </a:p>
          <a:p>
            <a:pPr lvl="3"/>
            <a:endParaRPr lang="en-US" dirty="0"/>
          </a:p>
          <a:p>
            <a:r>
              <a:rPr lang="en-US" dirty="0" smtClean="0"/>
              <a:t>It’s up to you!</a:t>
            </a:r>
          </a:p>
          <a:p>
            <a:pPr lvl="1"/>
            <a:r>
              <a:rPr lang="en-US" sz="3200" dirty="0" smtClean="0"/>
              <a:t>As you do more programming, you will develop your own preference and style</a:t>
            </a:r>
          </a:p>
          <a:p>
            <a:pPr lvl="2"/>
            <a:endParaRPr lang="en-US" dirty="0"/>
          </a:p>
          <a:p>
            <a:r>
              <a:rPr lang="en-US" dirty="0" smtClean="0"/>
              <a:t>For now, just use </a:t>
            </a:r>
            <a:r>
              <a:rPr lang="en-US" u="sng" dirty="0" smtClean="0"/>
              <a:t>something</a:t>
            </a:r>
            <a:r>
              <a:rPr lang="en-US" dirty="0" smtClean="0"/>
              <a:t> – don’t code up everything at once without testing anything!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047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492247" cy="4517689"/>
          </a:xfrm>
        </p:spPr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CTRL+V</a:t>
            </a:r>
          </a:p>
          <a:p>
            <a:pPr lvl="1"/>
            <a:r>
              <a:rPr lang="en-US" dirty="0" smtClean="0"/>
              <a:t>Moves the screen down one “page”</a:t>
            </a:r>
          </a:p>
          <a:p>
            <a:pPr lvl="1"/>
            <a:endParaRPr lang="en-US" dirty="0" smtClean="0"/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M+V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Moves the screen up one “page”</a:t>
            </a:r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32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64963" y="1051856"/>
            <a:ext cx="62140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dirty="0" smtClean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ea typeface="ＭＳ Ｐゴシック" pitchFamily="34" charset="-128"/>
              </a:rPr>
              <a:t>Daily emacs Shortcut</a:t>
            </a:r>
            <a:endParaRPr lang="en-US" sz="5400" b="1" dirty="0">
              <a:ln/>
              <a:pattFill prst="dkUpDiag">
                <a:fgClr>
                  <a:prstClr val="white">
                    <a:lumMod val="50000"/>
                  </a:prstClr>
                </a:fgClr>
                <a:bgClr>
                  <a:prstClr val="black">
                    <a:lumMod val="75000"/>
                    <a:lumOff val="25000"/>
                  </a:prstClr>
                </a:bgClr>
              </a:pattFill>
              <a:effectLst>
                <a:outerShdw blurRad="38100" dist="19050" dir="2700000" algn="tl" rotWithShape="0">
                  <a:prstClr val="black">
                    <a:lumMod val="50000"/>
                    <a:alpha val="40000"/>
                  </a:prstClr>
                </a:outerShdw>
              </a:effectLst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78164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1.85185E-6 L 0 -0.05324 " pathEditMode="relative" rAng="0" ptsTypes="AA">
                                      <p:cBhvr>
                                        <p:cTn id="6" dur="3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62"/>
                                    </p:animMotion>
                                    <p:animRot by="1500000">
                                      <p:cBhvr>
                                        <p:cTn id="7" dur="1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75" fill="hold">
                                          <p:stCondLst>
                                            <p:cond delay="1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75" fill="hold">
                                          <p:stCondLst>
                                            <p:cond delay="3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75" fill="hold">
                                          <p:stCondLst>
                                            <p:cond delay="5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Project 1 is out on Blackboard now</a:t>
            </a:r>
          </a:p>
          <a:p>
            <a:pPr lvl="1"/>
            <a:r>
              <a:rPr lang="en-US" b="1" i="1" u="sng" dirty="0"/>
              <a:t>Design</a:t>
            </a:r>
            <a:r>
              <a:rPr lang="en-US" dirty="0"/>
              <a:t> is due by Friday (</a:t>
            </a:r>
            <a:r>
              <a:rPr lang="en-US" dirty="0" smtClean="0"/>
              <a:t>Mar 29th</a:t>
            </a:r>
            <a:r>
              <a:rPr lang="en-US" dirty="0"/>
              <a:t>) at </a:t>
            </a:r>
            <a:r>
              <a:rPr lang="en-US" dirty="0" smtClean="0"/>
              <a:t>11:59:59 </a:t>
            </a:r>
            <a:r>
              <a:rPr lang="en-US" dirty="0"/>
              <a:t>PM</a:t>
            </a:r>
          </a:p>
          <a:p>
            <a:pPr lvl="2"/>
            <a:r>
              <a:rPr lang="en-US" dirty="0"/>
              <a:t>Design is provided, but you must still think about it carefully to figure out how everything fits together!</a:t>
            </a:r>
          </a:p>
          <a:p>
            <a:pPr lvl="1"/>
            <a:r>
              <a:rPr lang="en-US" b="1" i="1" u="sng" dirty="0"/>
              <a:t>Project</a:t>
            </a:r>
            <a:r>
              <a:rPr lang="en-US" dirty="0"/>
              <a:t> is due by Friday (Apr </a:t>
            </a:r>
            <a:r>
              <a:rPr lang="en-US" dirty="0" smtClean="0"/>
              <a:t>5th</a:t>
            </a:r>
            <a:r>
              <a:rPr lang="en-US" dirty="0"/>
              <a:t>) at </a:t>
            </a:r>
            <a:r>
              <a:rPr lang="en-US" dirty="0" smtClean="0"/>
              <a:t>11:59:59 PM</a:t>
            </a:r>
          </a:p>
          <a:p>
            <a:pPr lvl="1"/>
            <a:endParaRPr lang="en-US" dirty="0"/>
          </a:p>
          <a:p>
            <a:r>
              <a:rPr lang="en-US" dirty="0" smtClean="0"/>
              <a:t>Second midterm </a:t>
            </a:r>
            <a:r>
              <a:rPr lang="en-US" dirty="0" smtClean="0"/>
              <a:t>exam is April 15th and 16th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9106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Puzzle pieces (adapted from):</a:t>
            </a:r>
          </a:p>
          <a:p>
            <a:pPr lvl="1"/>
            <a:r>
              <a:rPr lang="en-US" sz="2000" dirty="0"/>
              <a:t>https://pixabay.com/p-308908</a:t>
            </a:r>
            <a:r>
              <a:rPr lang="en-US" sz="2000" dirty="0" smtClean="0"/>
              <a:t>/</a:t>
            </a:r>
          </a:p>
          <a:p>
            <a:r>
              <a:rPr lang="en-US" sz="2000" dirty="0" smtClean="0"/>
              <a:t>Helping hands:</a:t>
            </a:r>
          </a:p>
          <a:p>
            <a:pPr lvl="1"/>
            <a:r>
              <a:rPr lang="en-US" sz="2000" dirty="0"/>
              <a:t>https://pixabay.com/p-40805/</a:t>
            </a:r>
          </a:p>
          <a:p>
            <a:r>
              <a:rPr lang="en-US" sz="2000" dirty="0" smtClean="0"/>
              <a:t>Checkers:</a:t>
            </a:r>
          </a:p>
          <a:p>
            <a:pPr lvl="1"/>
            <a:r>
              <a:rPr lang="en-US" sz="2000" dirty="0"/>
              <a:t>https://en.wikipedia.org/wiki/File:The_Childrens_Museum_of_Indianapolis_-_Checkers.jpg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55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learn about modularity and its benefits</a:t>
            </a:r>
          </a:p>
          <a:p>
            <a:endParaRPr lang="en-US" dirty="0"/>
          </a:p>
          <a:p>
            <a:r>
              <a:rPr lang="en-US" dirty="0"/>
              <a:t>To see an example of breaking a large </a:t>
            </a:r>
            <a:br>
              <a:rPr lang="en-US" dirty="0"/>
            </a:br>
            <a:r>
              <a:rPr lang="en-US" dirty="0"/>
              <a:t>program into smaller pieces</a:t>
            </a:r>
          </a:p>
          <a:p>
            <a:pPr lvl="1"/>
            <a:r>
              <a:rPr lang="en-US" dirty="0"/>
              <a:t>Top Down Design</a:t>
            </a:r>
          </a:p>
          <a:p>
            <a:r>
              <a:rPr lang="en-US" dirty="0"/>
              <a:t>To introduce two methods of implementation</a:t>
            </a:r>
          </a:p>
          <a:p>
            <a:pPr lvl="1"/>
            <a:r>
              <a:rPr lang="en-US" dirty="0"/>
              <a:t>Top Down and Bottom Up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82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Modularity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0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program being</a:t>
            </a:r>
            <a:r>
              <a:rPr lang="en-US" b="1" i="1" dirty="0" smtClean="0"/>
              <a:t> modular </a:t>
            </a:r>
            <a:r>
              <a:rPr lang="en-US" dirty="0" smtClean="0"/>
              <a:t>means that it is:</a:t>
            </a:r>
          </a:p>
          <a:p>
            <a:r>
              <a:rPr lang="en-US" dirty="0" smtClean="0"/>
              <a:t>Made up of individual pieces (modules)</a:t>
            </a:r>
          </a:p>
          <a:p>
            <a:pPr lvl="1"/>
            <a:r>
              <a:rPr lang="en-US" dirty="0" smtClean="0"/>
              <a:t>That can be changed or replaced</a:t>
            </a:r>
          </a:p>
          <a:p>
            <a:pPr lvl="1"/>
            <a:r>
              <a:rPr lang="en-US" dirty="0" smtClean="0"/>
              <a:t>Without affecting the rest of the system</a:t>
            </a:r>
          </a:p>
          <a:p>
            <a:pPr lvl="3"/>
            <a:endParaRPr lang="en-US" dirty="0"/>
          </a:p>
          <a:p>
            <a:r>
              <a:rPr lang="en-US" dirty="0" smtClean="0"/>
              <a:t>So if we replace or change one function, the rest should still work, even after the change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089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modularity, </a:t>
            </a:r>
            <a:br>
              <a:rPr lang="en-US" dirty="0" smtClean="0"/>
            </a:br>
            <a:r>
              <a:rPr lang="en-US" dirty="0" smtClean="0"/>
              <a:t>you can reuse and </a:t>
            </a:r>
            <a:br>
              <a:rPr lang="en-US" dirty="0" smtClean="0"/>
            </a:br>
            <a:r>
              <a:rPr lang="en-US" dirty="0" smtClean="0"/>
              <a:t>repurpose your code</a:t>
            </a:r>
          </a:p>
          <a:p>
            <a:pPr lvl="3"/>
            <a:endParaRPr lang="en-US" dirty="0"/>
          </a:p>
          <a:p>
            <a:r>
              <a:rPr lang="en-US" dirty="0" smtClean="0"/>
              <a:t>What are some pieces of code you’ve </a:t>
            </a:r>
            <a:br>
              <a:rPr lang="en-US" dirty="0" smtClean="0"/>
            </a:br>
            <a:r>
              <a:rPr lang="en-US" dirty="0" smtClean="0"/>
              <a:t>had to write multiple times?</a:t>
            </a:r>
          </a:p>
          <a:p>
            <a:pPr lvl="1"/>
            <a:r>
              <a:rPr lang="en-US" dirty="0" smtClean="0"/>
              <a:t>Getting input between some min and max</a:t>
            </a:r>
          </a:p>
          <a:p>
            <a:pPr lvl="1"/>
            <a:r>
              <a:rPr lang="en-US" dirty="0" smtClean="0"/>
              <a:t>Using a sentinel loop to create a list</a:t>
            </a:r>
          </a:p>
          <a:p>
            <a:pPr lvl="1"/>
            <a:r>
              <a:rPr lang="en-US" dirty="0" smtClean="0"/>
              <a:t>What else?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7</a:t>
            </a:fld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01136" y="1366461"/>
            <a:ext cx="2207574" cy="2062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1137" y="1366460"/>
            <a:ext cx="2207574" cy="206270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7024" y="1366461"/>
            <a:ext cx="2211686" cy="206654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7023" y="1362617"/>
            <a:ext cx="2211686" cy="206654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7021" y="1358773"/>
            <a:ext cx="2211686" cy="206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708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and Program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So far, functions have been used as a mechanism for reducing code </a:t>
            </a:r>
            <a:r>
              <a:rPr lang="en-US" altLang="en-US" dirty="0" smtClean="0"/>
              <a:t>duplication</a:t>
            </a:r>
            <a:endParaRPr lang="en-US" altLang="en-US" dirty="0"/>
          </a:p>
          <a:p>
            <a:pPr eaLnBrk="1" hangingPunct="1"/>
            <a:r>
              <a:rPr lang="en-US" altLang="en-US" dirty="0"/>
              <a:t>Another reason to use functions is to make your programs more </a:t>
            </a:r>
            <a:r>
              <a:rPr lang="en-US" altLang="en-US" dirty="0" smtClean="0"/>
              <a:t>modular</a:t>
            </a:r>
            <a:endParaRPr lang="en-US" altLang="en-US" dirty="0"/>
          </a:p>
          <a:p>
            <a:pPr lvl="3"/>
            <a:endParaRPr lang="en-US" altLang="en-US" dirty="0" smtClean="0"/>
          </a:p>
          <a:p>
            <a:pPr eaLnBrk="1" hangingPunct="1"/>
            <a:r>
              <a:rPr lang="en-US" altLang="en-US" dirty="0" smtClean="0"/>
              <a:t>As </a:t>
            </a:r>
            <a:r>
              <a:rPr lang="en-US" altLang="en-US" dirty="0"/>
              <a:t>the algorithms you design get increasingly complex, it gets more and more difficult to make sense out of the </a:t>
            </a:r>
            <a:r>
              <a:rPr lang="en-US" altLang="en-US" dirty="0" smtClean="0"/>
              <a:t>programs</a:t>
            </a:r>
            <a:endParaRPr lang="en-US" alt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14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Functions and Program Structure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One option to handle this complexity is to break it down into smaller pieces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smtClean="0"/>
              <a:t>Each piece makes sense on its own</a:t>
            </a:r>
          </a:p>
          <a:p>
            <a:pPr eaLnBrk="1" hangingPunct="1"/>
            <a:r>
              <a:rPr lang="en-US" altLang="en-US" dirty="0" smtClean="0"/>
              <a:t>You can then combine them together to form the complete program</a:t>
            </a:r>
          </a:p>
        </p:txBody>
      </p:sp>
    </p:spTree>
    <p:extLst>
      <p:ext uri="{BB962C8B-B14F-4D97-AF65-F5344CB8AC3E}">
        <p14:creationId xmlns:p14="http://schemas.microsoft.com/office/powerpoint/2010/main" val="4157279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19354</TotalTime>
  <Words>1183</Words>
  <Application>Microsoft Office PowerPoint</Application>
  <PresentationFormat>On-screen Show (4:3)</PresentationFormat>
  <Paragraphs>279</Paragraphs>
  <Slides>34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ＭＳ Ｐゴシック</vt:lpstr>
      <vt:lpstr>Arial</vt:lpstr>
      <vt:lpstr>Calibri</vt:lpstr>
      <vt:lpstr>Courier New</vt:lpstr>
      <vt:lpstr>Office Theme</vt:lpstr>
      <vt:lpstr>CMSC201  Computer Science I for Majors  Lecture 12 – Program Design</vt:lpstr>
      <vt:lpstr>Last Class We Covered</vt:lpstr>
      <vt:lpstr>Any Questions from Last Time?</vt:lpstr>
      <vt:lpstr>Today’s Objectives</vt:lpstr>
      <vt:lpstr>Modularity</vt:lpstr>
      <vt:lpstr>Modularity</vt:lpstr>
      <vt:lpstr>Modularity</vt:lpstr>
      <vt:lpstr>Functions and Program Structure</vt:lpstr>
      <vt:lpstr>Functions and Program Structure</vt:lpstr>
      <vt:lpstr>Helper Functions</vt:lpstr>
      <vt:lpstr>Planning getValidInt()</vt:lpstr>
      <vt:lpstr>Creating getValidInt()</vt:lpstr>
      <vt:lpstr>Using getValidInt()</vt:lpstr>
      <vt:lpstr>Complex Problems</vt:lpstr>
      <vt:lpstr>Top Down Design</vt:lpstr>
      <vt:lpstr>Top Down Design</vt:lpstr>
      <vt:lpstr>Top Down Design</vt:lpstr>
      <vt:lpstr>Top Down Design: Illustration</vt:lpstr>
      <vt:lpstr>Top Down Design: Illustration</vt:lpstr>
      <vt:lpstr>Top Down Design: Illustration</vt:lpstr>
      <vt:lpstr>Top Down Design: Illustration</vt:lpstr>
      <vt:lpstr>Top Down Design: Illustration</vt:lpstr>
      <vt:lpstr>Top Down Design: Illustration</vt:lpstr>
      <vt:lpstr>Top Down Design: Illustration</vt:lpstr>
      <vt:lpstr>Top Down Design</vt:lpstr>
      <vt:lpstr>Analogy: Essay Outline</vt:lpstr>
      <vt:lpstr>Implementing a Design in Code</vt:lpstr>
      <vt:lpstr>Bottom Up Implementation</vt:lpstr>
      <vt:lpstr>Bottom Up Implementation</vt:lpstr>
      <vt:lpstr>Top Down Implementation</vt:lpstr>
      <vt:lpstr>Which To Choose?</vt:lpstr>
      <vt:lpstr>PowerPoint Presentation</vt:lpstr>
      <vt:lpstr>Announcements</vt:lpstr>
      <vt:lpstr>Image Sources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355</cp:revision>
  <dcterms:created xsi:type="dcterms:W3CDTF">2014-05-05T14:25:42Z</dcterms:created>
  <dcterms:modified xsi:type="dcterms:W3CDTF">2019-03-25T18:19:13Z</dcterms:modified>
</cp:coreProperties>
</file>